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64" r:id="rId2"/>
    <p:sldId id="273" r:id="rId3"/>
    <p:sldId id="256" r:id="rId4"/>
    <p:sldId id="257" r:id="rId5"/>
    <p:sldId id="258" r:id="rId6"/>
    <p:sldId id="259" r:id="rId7"/>
    <p:sldId id="265" r:id="rId8"/>
    <p:sldId id="260" r:id="rId9"/>
    <p:sldId id="261" r:id="rId10"/>
    <p:sldId id="278" r:id="rId11"/>
    <p:sldId id="262" r:id="rId12"/>
    <p:sldId id="263" r:id="rId13"/>
    <p:sldId id="266" r:id="rId14"/>
    <p:sldId id="267" r:id="rId15"/>
    <p:sldId id="268" r:id="rId16"/>
    <p:sldId id="279" r:id="rId17"/>
    <p:sldId id="269" r:id="rId18"/>
    <p:sldId id="270" r:id="rId19"/>
    <p:sldId id="281" r:id="rId20"/>
    <p:sldId id="280" r:id="rId21"/>
    <p:sldId id="282" r:id="rId22"/>
    <p:sldId id="283" r:id="rId23"/>
    <p:sldId id="284" r:id="rId24"/>
    <p:sldId id="288" r:id="rId25"/>
    <p:sldId id="285" r:id="rId26"/>
    <p:sldId id="286" r:id="rId27"/>
    <p:sldId id="287" r:id="rId28"/>
    <p:sldId id="277" r:id="rId29"/>
    <p:sldId id="271" r:id="rId30"/>
    <p:sldId id="272" r:id="rId31"/>
    <p:sldId id="275" r:id="rId32"/>
    <p:sldId id="276" r:id="rId33"/>
    <p:sldId id="274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AB3A824-1A51-4B26-AD58-A6D8E14F6C04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595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0476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0083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1557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5989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4016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857E33E-8B18-4087-B112-809917729534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15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3FFE419-2371-464F-8239-3959401C3561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8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5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66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5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7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98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5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55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2F745-1996-4629-8430-292BCE485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Bellwork</a:t>
            </a:r>
            <a:r>
              <a:rPr lang="en-US" dirty="0"/>
              <a:t> 10/15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C08DA-AC22-40E2-87A9-C1817E6A2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will not have written </a:t>
            </a:r>
            <a:r>
              <a:rPr lang="en-US" dirty="0" err="1"/>
              <a:t>bellwork</a:t>
            </a:r>
            <a:r>
              <a:rPr lang="en-US" dirty="0"/>
              <a:t> this week; however, you need to be prepared to discuss what we’re working on. This week is a short week, Friday is a teacher work day. </a:t>
            </a:r>
          </a:p>
          <a:p>
            <a:r>
              <a:rPr lang="en-US" dirty="0"/>
              <a:t>Please be prepared to answer: What is the new unit we’re moving on to this week?</a:t>
            </a:r>
          </a:p>
          <a:p>
            <a:endParaRPr lang="en-US" dirty="0"/>
          </a:p>
          <a:p>
            <a:r>
              <a:rPr lang="en-US" dirty="0"/>
              <a:t>Please make sure you have your notebook and your history book.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Last call for test correction sheets! If they aren’t in the inbox by the end of the day, they will not be accepted.</a:t>
            </a:r>
          </a:p>
        </p:txBody>
      </p:sp>
    </p:spTree>
    <p:extLst>
      <p:ext uri="{BB962C8B-B14F-4D97-AF65-F5344CB8AC3E}">
        <p14:creationId xmlns:p14="http://schemas.microsoft.com/office/powerpoint/2010/main" val="1567509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37FF9-2165-44D4-BA91-6C6D5583E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Bellwork</a:t>
            </a:r>
            <a:r>
              <a:rPr lang="en-US" dirty="0"/>
              <a:t> 10/17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B3073-B898-476D-8500-4BBA85ACD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be prepared to discuss what we read yesterday.</a:t>
            </a:r>
          </a:p>
          <a:p>
            <a:endParaRPr lang="en-US" dirty="0"/>
          </a:p>
          <a:p>
            <a:r>
              <a:rPr lang="en-US" dirty="0"/>
              <a:t>Make sure you have a textbook (</a:t>
            </a:r>
            <a:r>
              <a:rPr lang="en-US" dirty="0" err="1"/>
              <a:t>pg</a:t>
            </a:r>
            <a:r>
              <a:rPr lang="en-US" dirty="0"/>
              <a:t> 45) and your history notebook.</a:t>
            </a:r>
          </a:p>
        </p:txBody>
      </p:sp>
    </p:spTree>
    <p:extLst>
      <p:ext uri="{BB962C8B-B14F-4D97-AF65-F5344CB8AC3E}">
        <p14:creationId xmlns:p14="http://schemas.microsoft.com/office/powerpoint/2010/main" val="857977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93AE-6C1C-47E3-8B91-6C9211599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and Vegetation: Continental U.S.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8659F-BA10-4EC5-A516-1108289B6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No tundra or subarctic: CONTINENTAL (Not Alaska)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MANY different climate zones: tropical, marine, highland, arid, </a:t>
            </a:r>
            <a:r>
              <a:rPr lang="en-US" sz="2400" dirty="0" err="1"/>
              <a:t>etc</a:t>
            </a:r>
            <a:endParaRPr lang="en-US" sz="2400" dirty="0"/>
          </a:p>
          <a:p>
            <a:r>
              <a:rPr lang="en-US" sz="2400" dirty="0"/>
              <a:t>Same for vegetation: Mixed forest, grasses, swamps, desert scrub, </a:t>
            </a:r>
            <a:r>
              <a:rPr lang="en-US" sz="2400" dirty="0" err="1"/>
              <a:t>chapparal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Climate Map: page 560  Veg map: </a:t>
            </a:r>
            <a:r>
              <a:rPr lang="en-US" sz="2400"/>
              <a:t>page 562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0068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F95D0-0D6B-4D43-83E5-A7DFE11B6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Geography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A9F43-ECE7-445C-9837-379BD7980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Canada is second largest country in world, but U.S. has 9x the pop.</a:t>
            </a:r>
          </a:p>
          <a:p>
            <a:r>
              <a:rPr lang="en-US" sz="2000" dirty="0"/>
              <a:t>Both colonized by Europeans 500 years ago</a:t>
            </a:r>
          </a:p>
          <a:p>
            <a:r>
              <a:rPr lang="en-US" sz="2000" dirty="0"/>
              <a:t>Similar cultural background</a:t>
            </a:r>
          </a:p>
          <a:p>
            <a:r>
              <a:rPr lang="en-US" sz="2000" dirty="0"/>
              <a:t>Both speak English (Canada also uses French)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48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716" y="1680632"/>
            <a:ext cx="4762500" cy="476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people: Traveled from Asia to </a:t>
            </a:r>
          </a:p>
          <a:p>
            <a:pPr marL="0" indent="0">
              <a:buNone/>
            </a:pPr>
            <a:r>
              <a:rPr lang="en-US" dirty="0"/>
              <a:t>Alaska (Bering Land Bridge, boats) over 10,000 </a:t>
            </a:r>
          </a:p>
          <a:p>
            <a:pPr marL="0" indent="0">
              <a:buNone/>
            </a:pPr>
            <a:r>
              <a:rPr lang="en-US" dirty="0"/>
              <a:t>years ago</a:t>
            </a:r>
          </a:p>
          <a:p>
            <a:r>
              <a:rPr lang="en-US" dirty="0"/>
              <a:t>Settled entire continent, continued moving south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61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Colonial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25189"/>
            <a:ext cx="8825659" cy="4075611"/>
          </a:xfrm>
        </p:spPr>
        <p:txBody>
          <a:bodyPr>
            <a:normAutofit/>
          </a:bodyPr>
          <a:lstStyle/>
          <a:p>
            <a:r>
              <a:rPr lang="en-US" sz="2400" dirty="0"/>
              <a:t>United States was colonized by Europeans</a:t>
            </a:r>
          </a:p>
          <a:p>
            <a:pPr lvl="1"/>
            <a:r>
              <a:rPr lang="en-US" sz="2400" dirty="0"/>
              <a:t>French and British along East Coast</a:t>
            </a:r>
          </a:p>
          <a:p>
            <a:pPr lvl="1"/>
            <a:r>
              <a:rPr lang="en-US" sz="2400" dirty="0"/>
              <a:t>Spanish: Florida, Texas, California</a:t>
            </a:r>
          </a:p>
          <a:p>
            <a:r>
              <a:rPr lang="en-US" sz="2400" dirty="0"/>
              <a:t>American Independence: 1783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Canada colonized mostly by French</a:t>
            </a:r>
          </a:p>
          <a:p>
            <a:pPr lvl="1"/>
            <a:r>
              <a:rPr lang="en-US" sz="2400" dirty="0"/>
              <a:t>British won Canada from French in 1763</a:t>
            </a:r>
          </a:p>
          <a:p>
            <a:r>
              <a:rPr lang="en-US" sz="2400" dirty="0"/>
              <a:t>Canadian Independence: 1931</a:t>
            </a:r>
          </a:p>
        </p:txBody>
      </p:sp>
    </p:spTree>
    <p:extLst>
      <p:ext uri="{BB962C8B-B14F-4D97-AF65-F5344CB8AC3E}">
        <p14:creationId xmlns:p14="http://schemas.microsoft.com/office/powerpoint/2010/main" val="1273878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40494-EEA5-4208-AE94-82979F7C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21EFE-C2BE-47C7-97D5-446EF4CEF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Canada and U.S. are close allies</a:t>
            </a:r>
          </a:p>
          <a:p>
            <a:r>
              <a:rPr lang="en-US" dirty="0"/>
              <a:t>Fought together with Europe to help end WWII</a:t>
            </a:r>
          </a:p>
          <a:p>
            <a:r>
              <a:rPr lang="en-US" dirty="0"/>
              <a:t>A LOT of trade between the two countries; many Canadian-made or United States-made products cross the border</a:t>
            </a:r>
          </a:p>
          <a:p>
            <a:r>
              <a:rPr lang="en-US" dirty="0"/>
              <a:t>NAFTA in 1994: North American Free Trade Agreement</a:t>
            </a:r>
          </a:p>
          <a:p>
            <a:pPr lvl="1"/>
            <a:r>
              <a:rPr lang="en-US" dirty="0"/>
              <a:t>Some people think it created more jobs and opportunity, some argue it contributes to the loss of jobs in U.S.; wage differences, cheaper to move factories,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President Trump is in the process of changing it, to be known as U.S.-Mexico-Canada Agreement, USMCA</a:t>
            </a:r>
          </a:p>
        </p:txBody>
      </p:sp>
    </p:spTree>
    <p:extLst>
      <p:ext uri="{BB962C8B-B14F-4D97-AF65-F5344CB8AC3E}">
        <p14:creationId xmlns:p14="http://schemas.microsoft.com/office/powerpoint/2010/main" val="1563706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25EE0-A595-4164-8714-EA1B9A98C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10/18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A081A-1C46-423D-9675-DFC5E56E2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be prepared to discuss what we read yesterday</a:t>
            </a:r>
          </a:p>
          <a:p>
            <a:endParaRPr lang="en-US" dirty="0"/>
          </a:p>
          <a:p>
            <a:r>
              <a:rPr lang="en-US" dirty="0"/>
              <a:t>You need your history book and your notebook</a:t>
            </a:r>
          </a:p>
        </p:txBody>
      </p:sp>
    </p:spTree>
    <p:extLst>
      <p:ext uri="{BB962C8B-B14F-4D97-AF65-F5344CB8AC3E}">
        <p14:creationId xmlns:p14="http://schemas.microsoft.com/office/powerpoint/2010/main" val="1458993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F5771-B867-4A62-BFF4-898E3DDBF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DD7D4-25BC-4B1F-A79C-CA1AC59B1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than 337 million people between both Canada and U.S.</a:t>
            </a:r>
          </a:p>
          <a:p>
            <a:r>
              <a:rPr lang="en-US" dirty="0"/>
              <a:t>Not distributed evenly; 80% Urban because of environment (too cold,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Majority = Christian, but there are many other religions represented, including Judaism, Buddhism, Islam and Indigenous religions.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93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32C37-319B-4B48-A7F5-0A10874C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ACB06-EBAC-447B-B60F-95C4C9C2F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Canada and United States have lots of natural resources</a:t>
            </a:r>
          </a:p>
          <a:p>
            <a:pPr lvl="1"/>
            <a:r>
              <a:rPr lang="en-US" dirty="0"/>
              <a:t>Commercial Farming: plants and livestock</a:t>
            </a:r>
          </a:p>
          <a:p>
            <a:pPr lvl="1"/>
            <a:r>
              <a:rPr lang="en-US" dirty="0"/>
              <a:t>Forestry</a:t>
            </a:r>
          </a:p>
          <a:p>
            <a:pPr lvl="1"/>
            <a:r>
              <a:rPr lang="en-US" dirty="0"/>
              <a:t>Oil/Coal</a:t>
            </a:r>
          </a:p>
          <a:p>
            <a:pPr lvl="1"/>
            <a:r>
              <a:rPr lang="en-US" dirty="0"/>
              <a:t>Metals like gold, nickel, copper, uranium</a:t>
            </a:r>
          </a:p>
          <a:p>
            <a:r>
              <a:rPr lang="en-US" dirty="0"/>
              <a:t>Trade</a:t>
            </a:r>
          </a:p>
          <a:p>
            <a:r>
              <a:rPr lang="en-US" dirty="0"/>
              <a:t>Manufacturing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100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Bellwork</a:t>
            </a:r>
            <a:r>
              <a:rPr lang="en-US" dirty="0"/>
              <a:t> 10/22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a new </a:t>
            </a:r>
            <a:r>
              <a:rPr lang="en-US" dirty="0" err="1"/>
              <a:t>bellwork</a:t>
            </a:r>
            <a:r>
              <a:rPr lang="en-US" dirty="0"/>
              <a:t> for the week.</a:t>
            </a:r>
          </a:p>
          <a:p>
            <a:r>
              <a:rPr lang="en-US" dirty="0"/>
              <a:t>Why did we use an iceberg to discuss culture last week?</a:t>
            </a:r>
          </a:p>
          <a:p>
            <a:endParaRPr lang="en-US" dirty="0"/>
          </a:p>
          <a:p>
            <a:r>
              <a:rPr lang="en-US" dirty="0"/>
              <a:t>Make sure you have the culture sheet from Friday.</a:t>
            </a:r>
          </a:p>
          <a:p>
            <a:endParaRPr lang="en-US" dirty="0"/>
          </a:p>
          <a:p>
            <a:r>
              <a:rPr lang="en-US" dirty="0"/>
              <a:t>Housekeeping: I will be gone tomorrow for a training, </a:t>
            </a:r>
            <a:r>
              <a:rPr lang="en-US" dirty="0" err="1"/>
              <a:t>fyi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9677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D99C0-CDDE-441A-974E-C957BA566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Bellwork</a:t>
            </a:r>
            <a:r>
              <a:rPr lang="en-US" dirty="0"/>
              <a:t> 10/16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7000B-C16F-495F-87E8-9E2E19FE6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we have no written </a:t>
            </a:r>
            <a:r>
              <a:rPr lang="en-US" dirty="0" err="1"/>
              <a:t>bellwork</a:t>
            </a:r>
            <a:r>
              <a:rPr lang="en-US" dirty="0"/>
              <a:t> this week.</a:t>
            </a:r>
          </a:p>
          <a:p>
            <a:r>
              <a:rPr lang="en-US" dirty="0"/>
              <a:t>Please be prepared to discuss some of the things we read yesterday.</a:t>
            </a:r>
          </a:p>
          <a:p>
            <a:endParaRPr lang="en-US" dirty="0"/>
          </a:p>
          <a:p>
            <a:r>
              <a:rPr lang="en-US" dirty="0"/>
              <a:t>Make sure you have a textbook and your notebook. </a:t>
            </a:r>
          </a:p>
        </p:txBody>
      </p:sp>
    </p:spTree>
    <p:extLst>
      <p:ext uri="{BB962C8B-B14F-4D97-AF65-F5344CB8AC3E}">
        <p14:creationId xmlns:p14="http://schemas.microsoft.com/office/powerpoint/2010/main" val="3242209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Bellwork</a:t>
            </a:r>
            <a:r>
              <a:rPr lang="en-US" dirty="0"/>
              <a:t> 10/23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you do on the mental map from yesterday?</a:t>
            </a:r>
          </a:p>
          <a:p>
            <a:r>
              <a:rPr lang="en-US" dirty="0"/>
              <a:t>Was there anything about this that surprised you? (things you could/could not remember, locations, how it looked, </a:t>
            </a:r>
            <a:r>
              <a:rPr lang="en-US" dirty="0" err="1"/>
              <a:t>etc</a:t>
            </a:r>
            <a:r>
              <a:rPr lang="en-US" dirty="0"/>
              <a:t>?)</a:t>
            </a:r>
          </a:p>
          <a:p>
            <a:endParaRPr lang="en-US" dirty="0"/>
          </a:p>
          <a:p>
            <a:r>
              <a:rPr lang="en-US" dirty="0"/>
              <a:t>When you are finished, please get out your mapping lab and a textbook.</a:t>
            </a:r>
          </a:p>
          <a:p>
            <a:endParaRPr lang="en-US" dirty="0"/>
          </a:p>
          <a:p>
            <a:r>
              <a:rPr lang="en-US"/>
              <a:t>Challenge 1 and 2 </a:t>
            </a:r>
            <a:r>
              <a:rPr lang="en-US" dirty="0"/>
              <a:t>should be done by the end of class.</a:t>
            </a:r>
          </a:p>
          <a:p>
            <a:r>
              <a:rPr lang="en-US" dirty="0"/>
              <a:t>If you finish early, you could move on to Challenge 3 or read a library book, or work on other homework.  </a:t>
            </a:r>
          </a:p>
        </p:txBody>
      </p:sp>
    </p:spTree>
    <p:extLst>
      <p:ext uri="{BB962C8B-B14F-4D97-AF65-F5344CB8AC3E}">
        <p14:creationId xmlns:p14="http://schemas.microsoft.com/office/powerpoint/2010/main" val="819367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C8EB-B7C0-4BE0-8DFE-51C68EC24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Bellwork</a:t>
            </a:r>
            <a:r>
              <a:rPr lang="en-US" dirty="0"/>
              <a:t> 10/24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A39A9-9CD4-47A8-BB07-6C613664B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it go with the sub yesterday?</a:t>
            </a:r>
          </a:p>
          <a:p>
            <a:r>
              <a:rPr lang="en-US" dirty="0"/>
              <a:t>How far did you get on the mapping lab yesterday?</a:t>
            </a:r>
          </a:p>
          <a:p>
            <a:endParaRPr lang="en-US" dirty="0"/>
          </a:p>
          <a:p>
            <a:r>
              <a:rPr lang="en-US" dirty="0"/>
              <a:t>Please get out the mapping lab and a textbook.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Reminder: Due date is Friday!</a:t>
            </a:r>
          </a:p>
          <a:p>
            <a:r>
              <a:rPr lang="en-US" dirty="0"/>
              <a:t>Any questions for completing Challenge 3?</a:t>
            </a:r>
          </a:p>
        </p:txBody>
      </p:sp>
    </p:spTree>
    <p:extLst>
      <p:ext uri="{BB962C8B-B14F-4D97-AF65-F5344CB8AC3E}">
        <p14:creationId xmlns:p14="http://schemas.microsoft.com/office/powerpoint/2010/main" val="1099875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3DFE2-B8F6-4784-BDFE-AB30AD641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Bellwork</a:t>
            </a:r>
            <a:r>
              <a:rPr lang="en-US" dirty="0"/>
              <a:t> 10/25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A96E8-2332-4A3B-8087-65ECE2DB1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information that you have learned about Canada and the United States has surprised you the most?</a:t>
            </a:r>
          </a:p>
          <a:p>
            <a:endParaRPr lang="en-US" dirty="0"/>
          </a:p>
          <a:p>
            <a:r>
              <a:rPr lang="en-US" dirty="0"/>
              <a:t>Please get out the mapping lab and a textbook</a:t>
            </a:r>
            <a:r>
              <a:rPr lang="en-US" dirty="0" smtClean="0"/>
              <a:t>.</a:t>
            </a:r>
          </a:p>
          <a:p>
            <a:r>
              <a:rPr lang="en-US" dirty="0" smtClean="0"/>
              <a:t>FYI: we need to </a:t>
            </a:r>
            <a:r>
              <a:rPr lang="en-US" b="1" dirty="0" smtClean="0"/>
              <a:t>add </a:t>
            </a:r>
            <a:r>
              <a:rPr lang="en-US" dirty="0" smtClean="0"/>
              <a:t>in a page to our mapping lab (we are </a:t>
            </a:r>
            <a:r>
              <a:rPr lang="en-US" smtClean="0"/>
              <a:t>not taking any OUT). </a:t>
            </a:r>
            <a:r>
              <a:rPr lang="en-US" dirty="0" smtClean="0"/>
              <a:t>Please take out the staples.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Goal for today: Finish Challenge 3 and Challenge 4.  If you don’t get this far, you need to take it home for homework!</a:t>
            </a:r>
          </a:p>
        </p:txBody>
      </p:sp>
    </p:spTree>
    <p:extLst>
      <p:ext uri="{BB962C8B-B14F-4D97-AF65-F5344CB8AC3E}">
        <p14:creationId xmlns:p14="http://schemas.microsoft.com/office/powerpoint/2010/main" val="3505737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r>
              <a:rPr lang="en-US" dirty="0" smtClean="0"/>
              <a:t> 10/26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92263"/>
            <a:ext cx="9905528" cy="4020855"/>
          </a:xfrm>
        </p:spPr>
        <p:txBody>
          <a:bodyPr>
            <a:noAutofit/>
          </a:bodyPr>
          <a:lstStyle/>
          <a:p>
            <a:r>
              <a:rPr lang="en-US" sz="2400" dirty="0" smtClean="0"/>
              <a:t>What patterns do you notice about where people live, and why? (EQ for this section)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Please </a:t>
            </a:r>
            <a:r>
              <a:rPr lang="en-US" sz="2400" dirty="0" smtClean="0"/>
              <a:t>give me some (respectful, constructive) feedback about the mapping lab. It is required, but I could change how we do it another year.  Try for one positive thing and one thing you might change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smtClean="0"/>
              <a:t>Please get out your mapping lab and your textbook. </a:t>
            </a:r>
          </a:p>
          <a:p>
            <a:r>
              <a:rPr lang="en-US" sz="2400" dirty="0" smtClean="0"/>
              <a:t>Remember this is due today! Unless I have already talked to you, it needs to be turned in by the end of class.</a:t>
            </a:r>
          </a:p>
        </p:txBody>
      </p:sp>
    </p:spTree>
    <p:extLst>
      <p:ext uri="{BB962C8B-B14F-4D97-AF65-F5344CB8AC3E}">
        <p14:creationId xmlns:p14="http://schemas.microsoft.com/office/powerpoint/2010/main" val="2492666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62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smtClean="0"/>
              <a:t>Jersey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3259181"/>
            <a:ext cx="83820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94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B: Baffin Island, Canada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2478240"/>
            <a:ext cx="6073422" cy="341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114" y="3068877"/>
            <a:ext cx="3727866" cy="247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2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C: Alaskan Gulf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6921" y="2573374"/>
            <a:ext cx="5617477" cy="372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79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485CB-9637-4AC4-81A2-867C0DEC5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F755A-267A-4A54-913C-CB9438AC25E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Chapter 3: Next slide</a:t>
            </a:r>
          </a:p>
        </p:txBody>
      </p:sp>
    </p:spTree>
    <p:extLst>
      <p:ext uri="{BB962C8B-B14F-4D97-AF65-F5344CB8AC3E}">
        <p14:creationId xmlns:p14="http://schemas.microsoft.com/office/powerpoint/2010/main" val="2019115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9F5B1-3B45-408D-8654-92FAC827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1186436"/>
          </a:xfrm>
        </p:spPr>
        <p:txBody>
          <a:bodyPr/>
          <a:lstStyle/>
          <a:p>
            <a:r>
              <a:rPr lang="en-US" dirty="0"/>
              <a:t>Chapter 3: Settlement Patterns and Ways of Life in Canada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00A56-FEF3-4632-B2D0-7A59A8929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live very differently in different regions of Canada</a:t>
            </a:r>
          </a:p>
          <a:p>
            <a:r>
              <a:rPr lang="en-US" dirty="0"/>
              <a:t>Plural Society: Many Canadians come from different countries and cultures</a:t>
            </a:r>
          </a:p>
          <a:p>
            <a:r>
              <a:rPr lang="en-US" dirty="0"/>
              <a:t>Five Regions</a:t>
            </a:r>
          </a:p>
          <a:p>
            <a:pPr lvl="1"/>
            <a:r>
              <a:rPr lang="en-US" dirty="0"/>
              <a:t>Atlantic</a:t>
            </a:r>
          </a:p>
          <a:p>
            <a:pPr lvl="1"/>
            <a:r>
              <a:rPr lang="en-US" dirty="0"/>
              <a:t>Core</a:t>
            </a:r>
          </a:p>
          <a:p>
            <a:pPr lvl="1"/>
            <a:r>
              <a:rPr lang="en-US" dirty="0"/>
              <a:t>Prairie</a:t>
            </a:r>
          </a:p>
          <a:p>
            <a:pPr lvl="1"/>
            <a:r>
              <a:rPr lang="en-US" dirty="0"/>
              <a:t>Pacific</a:t>
            </a:r>
          </a:p>
          <a:p>
            <a:pPr lvl="1"/>
            <a:r>
              <a:rPr lang="en-US" dirty="0"/>
              <a:t>Northern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56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2C2D2-1658-4CAF-88F7-4F0F5526D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24" y="1365307"/>
            <a:ext cx="6592622" cy="2268559"/>
          </a:xfrm>
        </p:spPr>
        <p:txBody>
          <a:bodyPr>
            <a:normAutofit fontScale="90000"/>
          </a:bodyPr>
          <a:lstStyle/>
          <a:p>
            <a:r>
              <a:rPr lang="en-US" dirty="0"/>
              <a:t>Unit 2: Canada and the United States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900428-57FA-4EBC-94AF-F9E8CF2963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Region: North </a:t>
            </a:r>
            <a:r>
              <a:rPr lang="en-US" dirty="0" err="1"/>
              <a:t>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02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1D4F5-0252-4782-864C-32306950F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“Founding Peoples”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9BF92-DCAC-41BE-A0AB-A26AD3662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Native Americans: Traveled over land bridge</a:t>
            </a:r>
          </a:p>
          <a:p>
            <a:r>
              <a:rPr lang="en-US" dirty="0"/>
              <a:t>2) French, early 1600s</a:t>
            </a:r>
          </a:p>
          <a:p>
            <a:r>
              <a:rPr lang="en-US" dirty="0"/>
              <a:t>3) English, 1800s. Followed by immigrants from all over</a:t>
            </a:r>
          </a:p>
          <a:p>
            <a:pPr lvl="1"/>
            <a:r>
              <a:rPr lang="en-US" dirty="0"/>
              <a:t>Lots of traditions, languages, cultures</a:t>
            </a:r>
          </a:p>
          <a:p>
            <a:r>
              <a:rPr lang="en-US" dirty="0"/>
              <a:t>Large Area, Small population</a:t>
            </a:r>
          </a:p>
          <a:p>
            <a:r>
              <a:rPr lang="en-US" u="sng" dirty="0"/>
              <a:t>Ecumene:</a:t>
            </a:r>
            <a:r>
              <a:rPr lang="en-US" dirty="0"/>
              <a:t> area well suited for permanent settlement by people</a:t>
            </a:r>
          </a:p>
          <a:p>
            <a:r>
              <a:rPr lang="en-US" dirty="0"/>
              <a:t>Much of Canada is beyond the ecumene: most of Canada’s population lives close to U.S. border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27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A517F-5E42-400D-BF4D-59B78ECB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Regions of Canada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51BAE-5458-42F4-B2EC-C2A3D286B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Regions are then divided into smaller land: Provinces</a:t>
            </a:r>
          </a:p>
          <a:p>
            <a:r>
              <a:rPr lang="en-US" dirty="0"/>
              <a:t>Atlantic: Atlantic coast. Consists of Newfoundland, New Brunswick, Prince Edward Island, Nova Scotia</a:t>
            </a:r>
          </a:p>
          <a:p>
            <a:r>
              <a:rPr lang="en-US" dirty="0"/>
              <a:t>Core: Eastern Canada, North of Great Lakes. Ontario and Quebec</a:t>
            </a:r>
          </a:p>
          <a:p>
            <a:r>
              <a:rPr lang="en-US" dirty="0"/>
              <a:t>Prairie: Central plains. Includes Manitoba, Saskatchewan, Alberta</a:t>
            </a:r>
          </a:p>
          <a:p>
            <a:r>
              <a:rPr lang="en-US" dirty="0"/>
              <a:t>Pacific: Pacific Coast. Province of British Columbia</a:t>
            </a:r>
          </a:p>
          <a:p>
            <a:r>
              <a:rPr lang="en-US" dirty="0"/>
              <a:t>Northern: To the north of the rest of the provinces, into Arctic Ocean. Yukon, Northwest, Nunavut:</a:t>
            </a:r>
          </a:p>
          <a:p>
            <a:pPr lvl="1"/>
            <a:r>
              <a:rPr lang="en-US" dirty="0"/>
              <a:t> “Our Land”: homeland for Inuit people</a:t>
            </a:r>
          </a:p>
        </p:txBody>
      </p:sp>
    </p:spTree>
    <p:extLst>
      <p:ext uri="{BB962C8B-B14F-4D97-AF65-F5344CB8AC3E}">
        <p14:creationId xmlns:p14="http://schemas.microsoft.com/office/powerpoint/2010/main" val="4804264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86652-CB43-481F-A4F4-BC4063C8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Pages 56-61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4AEC4-7087-4272-8561-43D42E999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pages discuss each region, and cover the topics of:</a:t>
            </a:r>
          </a:p>
          <a:p>
            <a:pPr lvl="1"/>
            <a:r>
              <a:rPr lang="en-US" dirty="0"/>
              <a:t>Settlement patterns: Who lives where?</a:t>
            </a:r>
          </a:p>
          <a:p>
            <a:pPr lvl="1"/>
            <a:r>
              <a:rPr lang="en-US" dirty="0"/>
              <a:t>Who speaks what?</a:t>
            </a:r>
          </a:p>
          <a:p>
            <a:pPr lvl="1"/>
            <a:r>
              <a:rPr lang="en-US" dirty="0"/>
              <a:t>Having Fun in the Cold: Climate</a:t>
            </a:r>
          </a:p>
          <a:p>
            <a:pPr lvl="1"/>
            <a:r>
              <a:rPr lang="en-US" dirty="0"/>
              <a:t>Traditions and Needs</a:t>
            </a:r>
          </a:p>
          <a:p>
            <a:pPr lvl="1"/>
            <a:r>
              <a:rPr lang="en-US" dirty="0"/>
              <a:t>How people make a living</a:t>
            </a:r>
          </a:p>
          <a:p>
            <a:pPr lvl="1"/>
            <a:endParaRPr lang="en-US" dirty="0"/>
          </a:p>
          <a:p>
            <a:r>
              <a:rPr lang="en-US" dirty="0"/>
              <a:t>Please use the provided packet to take notes on this section individually or with partners.  </a:t>
            </a:r>
          </a:p>
        </p:txBody>
      </p:sp>
    </p:spTree>
    <p:extLst>
      <p:ext uri="{BB962C8B-B14F-4D97-AF65-F5344CB8AC3E}">
        <p14:creationId xmlns:p14="http://schemas.microsoft.com/office/powerpoint/2010/main" val="2577192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25783-7B35-43C1-8ADB-8B70ADAD1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Ecumene: an area that is ideal for humans to live there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C3F3F-C2C2-4122-9B4D-F8AAE0FAB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Climates found outside the ecumene are either too hot or too cold for people to live there comfortably.</a:t>
            </a:r>
          </a:p>
          <a:p>
            <a:pPr lvl="1"/>
            <a:r>
              <a:rPr lang="en-US" dirty="0"/>
              <a:t>Hard for crops to grow, for example</a:t>
            </a:r>
          </a:p>
          <a:p>
            <a:r>
              <a:rPr lang="en-US" dirty="0"/>
              <a:t>Physical Features like mountains, desert, swamp can also be too challenging to live in</a:t>
            </a:r>
          </a:p>
          <a:p>
            <a:r>
              <a:rPr lang="en-US" dirty="0"/>
              <a:t>People can adapt to living in extreme environments outside the ecumene</a:t>
            </a:r>
          </a:p>
        </p:txBody>
      </p:sp>
    </p:spTree>
    <p:extLst>
      <p:ext uri="{BB962C8B-B14F-4D97-AF65-F5344CB8AC3E}">
        <p14:creationId xmlns:p14="http://schemas.microsoft.com/office/powerpoint/2010/main" val="1965844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7B09-158A-4EA0-B5C7-E6382078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2: Chapter 3-8 </a:t>
            </a:r>
            <a:br>
              <a:rPr lang="en-US" dirty="0"/>
            </a:br>
            <a:r>
              <a:rPr lang="en-US" dirty="0"/>
              <a:t>All about Canada and the U.S.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5A66B-A19F-42DC-956B-8B53BD6D2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16629"/>
            <a:ext cx="8825659" cy="3853542"/>
          </a:xfrm>
        </p:spPr>
        <p:txBody>
          <a:bodyPr>
            <a:normAutofit/>
          </a:bodyPr>
          <a:lstStyle/>
          <a:p>
            <a:r>
              <a:rPr lang="en-US" sz="2800" dirty="0"/>
              <a:t>Not all of North America: Region</a:t>
            </a:r>
          </a:p>
          <a:p>
            <a:r>
              <a:rPr lang="en-US" sz="2800" dirty="0"/>
              <a:t>Latin or Central America in N. America</a:t>
            </a:r>
          </a:p>
          <a:p>
            <a:pPr lvl="1"/>
            <a:r>
              <a:rPr lang="en-US" sz="2600" dirty="0"/>
              <a:t>Geographically: included</a:t>
            </a:r>
          </a:p>
          <a:p>
            <a:pPr lvl="1"/>
            <a:r>
              <a:rPr lang="en-US" sz="2600" dirty="0"/>
              <a:t>Culturally separate</a:t>
            </a:r>
          </a:p>
          <a:p>
            <a:r>
              <a:rPr lang="en-US" sz="2800" dirty="0"/>
              <a:t>Introducing the region: pages 42-49</a:t>
            </a:r>
          </a:p>
          <a:p>
            <a:pPr lvl="1"/>
            <a:r>
              <a:rPr lang="en-US" sz="2800" dirty="0"/>
              <a:t>Physical Geography</a:t>
            </a:r>
          </a:p>
          <a:p>
            <a:pPr lvl="1"/>
            <a:r>
              <a:rPr lang="en-US" sz="2800" dirty="0"/>
              <a:t>Human Geography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534" y="2877820"/>
            <a:ext cx="3144157" cy="314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8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C17E-A4C3-47F3-9332-4C11029F6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8056"/>
            <a:ext cx="9046139" cy="1077229"/>
          </a:xfrm>
        </p:spPr>
        <p:txBody>
          <a:bodyPr/>
          <a:lstStyle/>
          <a:p>
            <a:pPr algn="l"/>
            <a:r>
              <a:rPr lang="en-US" dirty="0"/>
              <a:t>Introducing the Region: Physical Geography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A1780-E4D9-4715-971C-2EE82091C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226" y="2194560"/>
            <a:ext cx="9191913" cy="3855384"/>
          </a:xfrm>
        </p:spPr>
        <p:txBody>
          <a:bodyPr/>
          <a:lstStyle/>
          <a:p>
            <a:r>
              <a:rPr lang="en-US" sz="2000" dirty="0"/>
              <a:t>North America = </a:t>
            </a:r>
            <a:r>
              <a:rPr lang="en-US" sz="2000" dirty="0" err="1"/>
              <a:t>Canada+United</a:t>
            </a:r>
            <a:r>
              <a:rPr lang="en-US" sz="2000" dirty="0"/>
              <a:t> States+ Latin America</a:t>
            </a:r>
          </a:p>
          <a:p>
            <a:r>
              <a:rPr lang="en-US" sz="2000" dirty="0"/>
              <a:t>Boundaries:</a:t>
            </a:r>
          </a:p>
          <a:p>
            <a:pPr lvl="1"/>
            <a:r>
              <a:rPr lang="en-US" sz="1800" dirty="0"/>
              <a:t>North: Arctic Ocean         East: Atlantic Ocean</a:t>
            </a:r>
          </a:p>
          <a:p>
            <a:pPr lvl="1"/>
            <a:r>
              <a:rPr lang="en-US" sz="1800" dirty="0"/>
              <a:t>South: Gulf of Mexico       West: Pacific Ocean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200" dirty="0"/>
              <a:t>Two Subregions: Canada/Alaska,   48 continental United States</a:t>
            </a:r>
          </a:p>
          <a:p>
            <a:pPr lvl="1"/>
            <a:r>
              <a:rPr lang="en-US" sz="2000" dirty="0"/>
              <a:t>Separated by 49</a:t>
            </a:r>
            <a:r>
              <a:rPr lang="en-US" sz="2000" baseline="30000" dirty="0"/>
              <a:t>th</a:t>
            </a:r>
            <a:r>
              <a:rPr lang="en-US" sz="2000" dirty="0"/>
              <a:t> parallel and St. Lawrence River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F6DFF2A1-FF3A-4CE1-8038-340B61993394}"/>
              </a:ext>
            </a:extLst>
          </p:cNvPr>
          <p:cNvSpPr/>
          <p:nvPr/>
        </p:nvSpPr>
        <p:spPr>
          <a:xfrm>
            <a:off x="4060261" y="4122252"/>
            <a:ext cx="2464904" cy="675861"/>
          </a:xfrm>
          <a:prstGeom prst="flowChartConnector">
            <a:avLst/>
          </a:prstGeom>
          <a:gradFill>
            <a:gsLst>
              <a:gs pos="0">
                <a:schemeClr val="accent1">
                  <a:tint val="64000"/>
                  <a:lumMod val="118000"/>
                  <a:alpha val="0"/>
                </a:schemeClr>
              </a:gs>
              <a:gs pos="100000">
                <a:schemeClr val="accent1">
                  <a:tint val="92000"/>
                  <a:alpha val="100000"/>
                  <a:lumMod val="11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25FEEBE-A6E6-4426-AF5C-77A1BB4C86B1}"/>
              </a:ext>
            </a:extLst>
          </p:cNvPr>
          <p:cNvSpPr/>
          <p:nvPr/>
        </p:nvSpPr>
        <p:spPr>
          <a:xfrm>
            <a:off x="6525165" y="4045705"/>
            <a:ext cx="3870860" cy="752408"/>
          </a:xfrm>
          <a:prstGeom prst="flowChartConnector">
            <a:avLst/>
          </a:prstGeom>
          <a:gradFill>
            <a:gsLst>
              <a:gs pos="0">
                <a:schemeClr val="accent1">
                  <a:tint val="64000"/>
                  <a:lumMod val="118000"/>
                  <a:alpha val="0"/>
                </a:schemeClr>
              </a:gs>
              <a:gs pos="100000">
                <a:schemeClr val="accent1">
                  <a:tint val="92000"/>
                  <a:alpha val="100000"/>
                  <a:lumMod val="11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95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33B80-E217-4607-BF55-FE36A9982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Features: Canada and Alaska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F419A-BA59-4F87-8EC1-AF7D4EFBF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Shield: Core of old rock at center of continent</a:t>
            </a:r>
          </a:p>
          <a:p>
            <a:r>
              <a:rPr lang="en-US" sz="2000" dirty="0"/>
              <a:t>Plains: Flat or gently rolling land</a:t>
            </a:r>
          </a:p>
          <a:p>
            <a:r>
              <a:rPr lang="en-US" sz="2000" dirty="0"/>
              <a:t>Canadian Shield covers almost ½ of Canada</a:t>
            </a:r>
          </a:p>
          <a:p>
            <a:pPr lvl="1"/>
            <a:r>
              <a:rPr lang="en-US" sz="1800" dirty="0"/>
              <a:t>Rest of landscape is island, lakes, plains, mountains</a:t>
            </a:r>
          </a:p>
          <a:p>
            <a:r>
              <a:rPr lang="en-US" sz="2000" dirty="0"/>
              <a:t>Great Lakes: World’s largest group of freshwater lakes</a:t>
            </a:r>
          </a:p>
          <a:p>
            <a:r>
              <a:rPr lang="en-US" sz="2000" dirty="0"/>
              <a:t>Highest Mountain in North America, Mt. Denali (McKinley in the book) elevation 20, 320 ft.</a:t>
            </a:r>
          </a:p>
          <a:p>
            <a:r>
              <a:rPr lang="en-US" sz="2000" dirty="0"/>
              <a:t>(Mt. Everest is 29, 029 ft. </a:t>
            </a:r>
          </a:p>
        </p:txBody>
      </p:sp>
    </p:spTree>
    <p:extLst>
      <p:ext uri="{BB962C8B-B14F-4D97-AF65-F5344CB8AC3E}">
        <p14:creationId xmlns:p14="http://schemas.microsoft.com/office/powerpoint/2010/main" val="393657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286" y="2547257"/>
            <a:ext cx="7037743" cy="40607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Mt. Denali (Mt. McKinley)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2090057"/>
            <a:ext cx="9706293" cy="4310743"/>
          </a:xfrm>
        </p:spPr>
        <p:txBody>
          <a:bodyPr>
            <a:normAutofit/>
          </a:bodyPr>
          <a:lstStyle/>
          <a:p>
            <a:r>
              <a:rPr lang="en-US" dirty="0"/>
              <a:t>Named in 1917 after President McKinley</a:t>
            </a:r>
          </a:p>
          <a:p>
            <a:r>
              <a:rPr lang="en-US" dirty="0"/>
              <a:t>Original Athabaskan name was Denali,</a:t>
            </a:r>
          </a:p>
          <a:p>
            <a:pPr marL="0" indent="0">
              <a:buNone/>
            </a:pPr>
            <a:r>
              <a:rPr lang="en-US" dirty="0"/>
              <a:t> “The Great One” </a:t>
            </a:r>
          </a:p>
          <a:p>
            <a:r>
              <a:rPr lang="en-US" dirty="0"/>
              <a:t>People have been fighting to have it </a:t>
            </a:r>
          </a:p>
          <a:p>
            <a:pPr marL="0" indent="0">
              <a:buNone/>
            </a:pPr>
            <a:r>
              <a:rPr lang="en-US" dirty="0"/>
              <a:t>officially changed for years.</a:t>
            </a:r>
          </a:p>
          <a:p>
            <a:r>
              <a:rPr lang="en-US" dirty="0"/>
              <a:t>Ohio blocked the change: </a:t>
            </a:r>
          </a:p>
          <a:p>
            <a:pPr marL="0" indent="0">
              <a:buNone/>
            </a:pPr>
            <a:r>
              <a:rPr lang="en-US" dirty="0"/>
              <a:t>McKinley’s birthplace</a:t>
            </a:r>
          </a:p>
          <a:p>
            <a:r>
              <a:rPr lang="en-US" dirty="0"/>
              <a:t>President Obama used Ex. Order </a:t>
            </a:r>
          </a:p>
          <a:p>
            <a:pPr marL="0" indent="0">
              <a:buNone/>
            </a:pPr>
            <a:r>
              <a:rPr lang="en-US" dirty="0"/>
              <a:t>With Secretary of Interior in 2015</a:t>
            </a:r>
          </a:p>
        </p:txBody>
      </p:sp>
    </p:spTree>
    <p:extLst>
      <p:ext uri="{BB962C8B-B14F-4D97-AF65-F5344CB8AC3E}">
        <p14:creationId xmlns:p14="http://schemas.microsoft.com/office/powerpoint/2010/main" val="3986210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F957B-1358-4339-908D-CF8010F06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Features: Continental U.S.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78436-8D82-455B-8D6C-88E09D9B1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Two major mountain ranges: Rockies and Appalachians</a:t>
            </a:r>
          </a:p>
          <a:p>
            <a:pPr lvl="1"/>
            <a:r>
              <a:rPr lang="en-US" sz="2400" dirty="0"/>
              <a:t>Appalachians: East</a:t>
            </a:r>
          </a:p>
          <a:p>
            <a:pPr lvl="1"/>
            <a:r>
              <a:rPr lang="en-US" sz="2400" dirty="0"/>
              <a:t>Rockies: from Alaska to New Mexico</a:t>
            </a:r>
          </a:p>
          <a:p>
            <a:r>
              <a:rPr lang="en-US" sz="2400" dirty="0"/>
              <a:t>Between mt. ranges: “ Great Plains” for about 2,500 miles</a:t>
            </a:r>
          </a:p>
          <a:p>
            <a:pPr lvl="1"/>
            <a:r>
              <a:rPr lang="en-US" sz="2400" dirty="0"/>
              <a:t>Dry and treeless (remember talking about Dust Bowl?)</a:t>
            </a:r>
          </a:p>
          <a:p>
            <a:r>
              <a:rPr lang="en-US" sz="2400" dirty="0"/>
              <a:t>Rivers drain down to Mississippi, then to Gulf</a:t>
            </a:r>
          </a:p>
        </p:txBody>
      </p:sp>
    </p:spTree>
    <p:extLst>
      <p:ext uri="{BB962C8B-B14F-4D97-AF65-F5344CB8AC3E}">
        <p14:creationId xmlns:p14="http://schemas.microsoft.com/office/powerpoint/2010/main" val="3830605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0904D-C0BB-4CDE-807D-E51D64253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733440" cy="706964"/>
          </a:xfrm>
        </p:spPr>
        <p:txBody>
          <a:bodyPr/>
          <a:lstStyle/>
          <a:p>
            <a:r>
              <a:rPr lang="en-US" dirty="0"/>
              <a:t>Climate and Vegetation: Canada/Alaska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5FCEA-FDBB-4B8D-BED3-B4287EC1D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07623"/>
            <a:ext cx="8825659" cy="4376057"/>
          </a:xfrm>
        </p:spPr>
        <p:txBody>
          <a:bodyPr>
            <a:noAutofit/>
          </a:bodyPr>
          <a:lstStyle/>
          <a:p>
            <a:r>
              <a:rPr lang="en-US" sz="2400" dirty="0"/>
              <a:t>North: tundra and subarctic: long winters and cool, short summers</a:t>
            </a:r>
          </a:p>
          <a:p>
            <a:pPr lvl="1"/>
            <a:r>
              <a:rPr lang="en-US" sz="2400" dirty="0"/>
              <a:t>Treeless, low grasses, moss, scrub</a:t>
            </a:r>
          </a:p>
          <a:p>
            <a:r>
              <a:rPr lang="en-US" sz="2400" dirty="0"/>
              <a:t>South: warmer summers (still COLD winters)</a:t>
            </a:r>
          </a:p>
          <a:p>
            <a:pPr lvl="1"/>
            <a:r>
              <a:rPr lang="en-US" sz="2400" dirty="0"/>
              <a:t>Southeastern: Mixed forest, trees! </a:t>
            </a:r>
          </a:p>
          <a:p>
            <a:pPr lvl="1"/>
            <a:r>
              <a:rPr lang="en-US" sz="2400" dirty="0"/>
              <a:t>Great Plains: grass, good farmland; no trees (not enough rain)</a:t>
            </a:r>
          </a:p>
          <a:p>
            <a:r>
              <a:rPr lang="en-US" sz="2400" dirty="0"/>
              <a:t>West Coast: Marine climate, more rain than snow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Most of Canada and Alaska: Coniferous forest</a:t>
            </a:r>
          </a:p>
        </p:txBody>
      </p:sp>
    </p:spTree>
    <p:extLst>
      <p:ext uri="{BB962C8B-B14F-4D97-AF65-F5344CB8AC3E}">
        <p14:creationId xmlns:p14="http://schemas.microsoft.com/office/powerpoint/2010/main" val="39092944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841</TotalTime>
  <Words>1592</Words>
  <Application>Microsoft Office PowerPoint</Application>
  <PresentationFormat>Widescreen</PresentationFormat>
  <Paragraphs>201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Century Gothic</vt:lpstr>
      <vt:lpstr>Wingdings 3</vt:lpstr>
      <vt:lpstr>Ion Boardroom</vt:lpstr>
      <vt:lpstr>Bellwork 10/15</vt:lpstr>
      <vt:lpstr>Bellwork 10/16</vt:lpstr>
      <vt:lpstr>Unit 2: Canada and the United States</vt:lpstr>
      <vt:lpstr>Unit 2: Chapter 3-8  All about Canada and the U.S.</vt:lpstr>
      <vt:lpstr>Introducing the Region: Physical Geography</vt:lpstr>
      <vt:lpstr>Physical Features: Canada and Alaska </vt:lpstr>
      <vt:lpstr>Mt. Denali (Mt. McKinley)</vt:lpstr>
      <vt:lpstr>Physical Features: Continental U.S.</vt:lpstr>
      <vt:lpstr>Climate and Vegetation: Canada/Alaska</vt:lpstr>
      <vt:lpstr>Bellwork 10/17</vt:lpstr>
      <vt:lpstr>Climate and Vegetation: Continental U.S.</vt:lpstr>
      <vt:lpstr>Human Geography</vt:lpstr>
      <vt:lpstr>History</vt:lpstr>
      <vt:lpstr>Colonial Period</vt:lpstr>
      <vt:lpstr>Modern Era</vt:lpstr>
      <vt:lpstr>10/18</vt:lpstr>
      <vt:lpstr>Population</vt:lpstr>
      <vt:lpstr>Economic Activity</vt:lpstr>
      <vt:lpstr>Bellwork 10/22</vt:lpstr>
      <vt:lpstr>Bellwork 10/23</vt:lpstr>
      <vt:lpstr>Bellwork 10/24</vt:lpstr>
      <vt:lpstr>Bellwork 10/25</vt:lpstr>
      <vt:lpstr>Bellwork 10/26</vt:lpstr>
      <vt:lpstr>Locations</vt:lpstr>
      <vt:lpstr>Location A</vt:lpstr>
      <vt:lpstr>Location B: Baffin Island, Canada</vt:lpstr>
      <vt:lpstr>Location C: Alaskan Gulf</vt:lpstr>
      <vt:lpstr>PowerPoint Presentation</vt:lpstr>
      <vt:lpstr>Chapter 3: Settlement Patterns and Ways of Life in Canada</vt:lpstr>
      <vt:lpstr>Three “Founding Peoples”</vt:lpstr>
      <vt:lpstr>Five Regions of Canada </vt:lpstr>
      <vt:lpstr>Pages 56-61  </vt:lpstr>
      <vt:lpstr>Ecumene: an area that is ideal for humans to live there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Canada and the United States</dc:title>
  <dc:creator>Watson, Jennifer</dc:creator>
  <cp:lastModifiedBy>Watson, Jennifer</cp:lastModifiedBy>
  <cp:revision>53</cp:revision>
  <dcterms:created xsi:type="dcterms:W3CDTF">2018-10-11T22:20:52Z</dcterms:created>
  <dcterms:modified xsi:type="dcterms:W3CDTF">2018-10-26T17:15:41Z</dcterms:modified>
</cp:coreProperties>
</file>